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8"/>
  </p:handoutMasterIdLst>
  <p:sldIdLst>
    <p:sldId id="256" r:id="rId2"/>
    <p:sldId id="257" r:id="rId3"/>
    <p:sldId id="268" r:id="rId4"/>
    <p:sldId id="258" r:id="rId5"/>
    <p:sldId id="269" r:id="rId6"/>
    <p:sldId id="259" r:id="rId7"/>
    <p:sldId id="270" r:id="rId8"/>
    <p:sldId id="260" r:id="rId9"/>
    <p:sldId id="271" r:id="rId10"/>
    <p:sldId id="261" r:id="rId11"/>
    <p:sldId id="279" r:id="rId12"/>
    <p:sldId id="262" r:id="rId13"/>
    <p:sldId id="272" r:id="rId14"/>
    <p:sldId id="263" r:id="rId15"/>
    <p:sldId id="273" r:id="rId16"/>
    <p:sldId id="264" r:id="rId17"/>
    <p:sldId id="274" r:id="rId18"/>
    <p:sldId id="265" r:id="rId19"/>
    <p:sldId id="275" r:id="rId20"/>
    <p:sldId id="266" r:id="rId21"/>
    <p:sldId id="276" r:id="rId22"/>
    <p:sldId id="277" r:id="rId23"/>
    <p:sldId id="267" r:id="rId24"/>
    <p:sldId id="278" r:id="rId25"/>
    <p:sldId id="280" r:id="rId26"/>
    <p:sldId id="281" r:id="rId2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60941050-A8D9-4B97-B649-D322AE11868B}" type="datetimeFigureOut">
              <a:rPr lang="en-US" smtClean="0"/>
              <a:pPr/>
              <a:t>10/6/2015</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B7FEDE35-DCBC-4A05-A8D7-8999291C8C4D}" type="slidenum">
              <a:rPr lang="en-US" smtClean="0"/>
              <a:pPr/>
              <a:t>‹#›</a:t>
            </a:fld>
            <a:endParaRPr lang="en-US"/>
          </a:p>
        </p:txBody>
      </p:sp>
    </p:spTree>
    <p:extLst>
      <p:ext uri="{BB962C8B-B14F-4D97-AF65-F5344CB8AC3E}">
        <p14:creationId xmlns:p14="http://schemas.microsoft.com/office/powerpoint/2010/main" val="31963476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10/6/2015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DFD823-686C-4437-B05A-9D8F82572095}"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DFD823-686C-4437-B05A-9D8F82572095}" type="datetimeFigureOut">
              <a:rPr lang="en-US" smtClean="0"/>
              <a:pPr/>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DFD823-686C-4437-B05A-9D8F82572095}" type="datetimeFigureOut">
              <a:rPr lang="en-US" smtClean="0"/>
              <a:pPr/>
              <a:t>10/6/2015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DFD823-686C-4437-B05A-9D8F82572095}" type="datetimeFigureOut">
              <a:rPr lang="en-US" smtClean="0"/>
              <a:pPr/>
              <a:t>10/6/2015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FD823-686C-4437-B05A-9D8F82572095}" type="datetimeFigureOut">
              <a:rPr lang="en-US" smtClean="0"/>
              <a:pPr/>
              <a:t>10/6/2015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DFD823-686C-4437-B05A-9D8F82572095}" type="datetimeFigureOut">
              <a:rPr lang="en-US" smtClean="0"/>
              <a:pPr/>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D055-5C65-4CE7-BDA2-0504028AEDB2}"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CDFD823-686C-4437-B05A-9D8F82572095}" type="datetimeFigureOut">
              <a:rPr lang="en-US" smtClean="0"/>
              <a:pPr/>
              <a:t>10/6/2015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2434D055-5C65-4CE7-BDA2-0504028AED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CDFD823-686C-4437-B05A-9D8F82572095}" type="datetimeFigureOut">
              <a:rPr lang="en-US" smtClean="0"/>
              <a:pPr/>
              <a:t>10/6/2015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434D055-5C65-4CE7-BDA2-0504028AED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jd-40VnMG94" TargetMode="External"/><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1"/>
                </a:solidFill>
              </a:rPr>
              <a:t>People, Events, Innovations, and Movements of the 1920s</a:t>
            </a:r>
            <a:endParaRPr lang="en-US" dirty="0">
              <a:solidFill>
                <a:schemeClr val="accent1"/>
              </a:solidFill>
            </a:endParaRPr>
          </a:p>
        </p:txBody>
      </p:sp>
      <p:sp>
        <p:nvSpPr>
          <p:cNvPr id="3" name="Subtitle 2"/>
          <p:cNvSpPr>
            <a:spLocks noGrp="1"/>
          </p:cNvSpPr>
          <p:nvPr>
            <p:ph type="subTitle" idx="1"/>
          </p:nvPr>
        </p:nvSpPr>
        <p:spPr/>
        <p:txBody>
          <a:bodyPr/>
          <a:lstStyle/>
          <a:p>
            <a:r>
              <a:rPr lang="en-US" dirty="0" smtClean="0"/>
              <a:t>Discussion  – the Agents of Change in 1920s America.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Lost Generation – American Expatriate Authors of the 1920s</a:t>
            </a:r>
            <a:endParaRPr lang="en-US" dirty="0"/>
          </a:p>
        </p:txBody>
      </p:sp>
      <p:pic>
        <p:nvPicPr>
          <p:cNvPr id="5" name="Content Placeholder 4" descr="Gatsby.jpg"/>
          <p:cNvPicPr>
            <a:picLocks noGrp="1" noChangeAspect="1"/>
          </p:cNvPicPr>
          <p:nvPr>
            <p:ph sz="half" idx="1"/>
          </p:nvPr>
        </p:nvPicPr>
        <p:blipFill>
          <a:blip r:embed="rId2" cstate="print"/>
          <a:stretch>
            <a:fillRect/>
          </a:stretch>
        </p:blipFill>
        <p:spPr>
          <a:xfrm>
            <a:off x="878984" y="1773238"/>
            <a:ext cx="3195031" cy="4624387"/>
          </a:xfrm>
        </p:spPr>
      </p:pic>
      <p:pic>
        <p:nvPicPr>
          <p:cNvPr id="6" name="Content Placeholder 5" descr="John Dos Passos.jpg"/>
          <p:cNvPicPr>
            <a:picLocks noGrp="1" noChangeAspect="1"/>
          </p:cNvPicPr>
          <p:nvPr>
            <p:ph sz="half" idx="2"/>
          </p:nvPr>
        </p:nvPicPr>
        <p:blipFill>
          <a:blip r:embed="rId3" cstate="print"/>
          <a:stretch>
            <a:fillRect/>
          </a:stretch>
        </p:blipFill>
        <p:spPr>
          <a:xfrm>
            <a:off x="5162550" y="1823244"/>
            <a:ext cx="3009900" cy="452437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Lost Generation of American Expatriate Authors</a:t>
            </a:r>
            <a:endParaRPr lang="en-US" dirty="0"/>
          </a:p>
        </p:txBody>
      </p:sp>
      <p:pic>
        <p:nvPicPr>
          <p:cNvPr id="5" name="Content Placeholder 4" descr="Babbitt.jpg"/>
          <p:cNvPicPr>
            <a:picLocks noGrp="1" noChangeAspect="1"/>
          </p:cNvPicPr>
          <p:nvPr>
            <p:ph sz="half" idx="1"/>
          </p:nvPr>
        </p:nvPicPr>
        <p:blipFill>
          <a:blip r:embed="rId2" cstate="print"/>
          <a:stretch>
            <a:fillRect/>
          </a:stretch>
        </p:blipFill>
        <p:spPr>
          <a:xfrm>
            <a:off x="887771" y="1773238"/>
            <a:ext cx="3177457" cy="4624387"/>
          </a:xfrm>
        </p:spPr>
      </p:pic>
      <p:pic>
        <p:nvPicPr>
          <p:cNvPr id="6" name="Content Placeholder 5" descr="Winesburg, OH.jpg"/>
          <p:cNvPicPr>
            <a:picLocks noGrp="1" noChangeAspect="1"/>
          </p:cNvPicPr>
          <p:nvPr>
            <p:ph sz="half" idx="2"/>
          </p:nvPr>
        </p:nvPicPr>
        <p:blipFill>
          <a:blip r:embed="rId3" cstate="print"/>
          <a:stretch>
            <a:fillRect/>
          </a:stretch>
        </p:blipFill>
        <p:spPr>
          <a:xfrm>
            <a:off x="5059975" y="1773238"/>
            <a:ext cx="3215050" cy="4624387"/>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President Warren G. Harding Passes </a:t>
            </a:r>
            <a:endParaRPr lang="en-US" dirty="0"/>
          </a:p>
        </p:txBody>
      </p:sp>
      <p:pic>
        <p:nvPicPr>
          <p:cNvPr id="5" name="Content Placeholder 4" descr="Warren.G.Harding.jpg"/>
          <p:cNvPicPr>
            <a:picLocks noGrp="1" noChangeAspect="1"/>
          </p:cNvPicPr>
          <p:nvPr>
            <p:ph sz="half" idx="1"/>
          </p:nvPr>
        </p:nvPicPr>
        <p:blipFill>
          <a:blip r:embed="rId2" cstate="print"/>
          <a:stretch>
            <a:fillRect/>
          </a:stretch>
        </p:blipFill>
        <p:spPr>
          <a:xfrm>
            <a:off x="447034" y="1564936"/>
            <a:ext cx="3543941" cy="4988264"/>
          </a:xfrm>
        </p:spPr>
      </p:pic>
      <p:pic>
        <p:nvPicPr>
          <p:cNvPr id="6" name="Content Placeholder 5" descr="Teapot Dome Scandal.gif"/>
          <p:cNvPicPr>
            <a:picLocks noGrp="1" noChangeAspect="1"/>
          </p:cNvPicPr>
          <p:nvPr>
            <p:ph sz="half" idx="2"/>
          </p:nvPr>
        </p:nvPicPr>
        <p:blipFill>
          <a:blip r:embed="rId3" cstate="print">
            <a:grayscl/>
          </a:blip>
          <a:stretch>
            <a:fillRect/>
          </a:stretch>
        </p:blipFill>
        <p:spPr>
          <a:xfrm>
            <a:off x="4114800" y="1828800"/>
            <a:ext cx="4813934" cy="43434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Passing of Warren G. Harding</a:t>
            </a:r>
            <a:endParaRPr lang="en-US" dirty="0"/>
          </a:p>
        </p:txBody>
      </p:sp>
      <p:pic>
        <p:nvPicPr>
          <p:cNvPr id="5" name="Content Placeholder 4" descr="Harding Dies Suddenly.gif"/>
          <p:cNvPicPr>
            <a:picLocks noGrp="1" noChangeAspect="1"/>
          </p:cNvPicPr>
          <p:nvPr>
            <p:ph sz="half" idx="1"/>
          </p:nvPr>
        </p:nvPicPr>
        <p:blipFill>
          <a:blip r:embed="rId2" cstate="print"/>
          <a:stretch>
            <a:fillRect/>
          </a:stretch>
        </p:blipFill>
        <p:spPr>
          <a:xfrm>
            <a:off x="639307" y="1773238"/>
            <a:ext cx="3674386" cy="4624387"/>
          </a:xfrm>
        </p:spPr>
      </p:pic>
      <p:sp>
        <p:nvSpPr>
          <p:cNvPr id="4" name="Content Placeholder 3"/>
          <p:cNvSpPr>
            <a:spLocks noGrp="1"/>
          </p:cNvSpPr>
          <p:nvPr>
            <p:ph sz="half" idx="2"/>
          </p:nvPr>
        </p:nvSpPr>
        <p:spPr/>
        <p:txBody>
          <a:bodyPr>
            <a:normAutofit fontScale="77500" lnSpcReduction="20000"/>
          </a:bodyPr>
          <a:lstStyle/>
          <a:p>
            <a:pPr>
              <a:buNone/>
            </a:pPr>
            <a:r>
              <a:rPr lang="en-US" dirty="0" smtClean="0"/>
              <a:t>	</a:t>
            </a:r>
            <a:r>
              <a:rPr lang="en-US" dirty="0" smtClean="0">
                <a:latin typeface="Courier New" pitchFamily="49" charset="0"/>
                <a:cs typeface="Courier New" pitchFamily="49" charset="0"/>
              </a:rPr>
              <a:t>Warren G. Harding left a corrupt record when he passed away in 1923.  His “Ohio Gang” Presidential Cabinet was involved in a mess of graft, embezzlement, and scandal.  Calvin Coolidge, his Vice President, took his place in 1923 and would serve two terms in office from 1923 to 1929.</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Sacco and Vanzetti Trial</a:t>
            </a:r>
            <a:endParaRPr lang="en-US" dirty="0"/>
          </a:p>
        </p:txBody>
      </p:sp>
      <p:pic>
        <p:nvPicPr>
          <p:cNvPr id="10" name="Content Placeholder 9" descr="Sacco and Vanzetti to Die!.jpg"/>
          <p:cNvPicPr>
            <a:picLocks noGrp="1" noChangeAspect="1"/>
          </p:cNvPicPr>
          <p:nvPr>
            <p:ph sz="half" idx="2"/>
          </p:nvPr>
        </p:nvPicPr>
        <p:blipFill>
          <a:blip r:embed="rId2" cstate="print"/>
          <a:stretch>
            <a:fillRect/>
          </a:stretch>
        </p:blipFill>
        <p:spPr>
          <a:xfrm rot="661873">
            <a:off x="5289152" y="1640300"/>
            <a:ext cx="3255109" cy="4624387"/>
          </a:xfrm>
        </p:spPr>
      </p:pic>
      <p:pic>
        <p:nvPicPr>
          <p:cNvPr id="11" name="Content Placeholder 10" descr="Sacco and Vanzetti Illustration.jpg"/>
          <p:cNvPicPr>
            <a:picLocks noGrp="1" noChangeAspect="1"/>
          </p:cNvPicPr>
          <p:nvPr>
            <p:ph sz="half" idx="1"/>
          </p:nvPr>
        </p:nvPicPr>
        <p:blipFill>
          <a:blip r:embed="rId3" cstate="print"/>
          <a:stretch>
            <a:fillRect/>
          </a:stretch>
        </p:blipFill>
        <p:spPr>
          <a:xfrm>
            <a:off x="304800" y="1811798"/>
            <a:ext cx="4648200" cy="3559841"/>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Sacco and Vanzetti Trial</a:t>
            </a:r>
            <a:endParaRPr lang="en-US" dirty="0"/>
          </a:p>
        </p:txBody>
      </p:sp>
      <p:sp>
        <p:nvSpPr>
          <p:cNvPr id="4" name="Content Placeholder 3"/>
          <p:cNvSpPr>
            <a:spLocks noGrp="1"/>
          </p:cNvSpPr>
          <p:nvPr>
            <p:ph idx="1"/>
          </p:nvPr>
        </p:nvSpPr>
        <p:spPr/>
        <p:txBody>
          <a:bodyPr>
            <a:noAutofit/>
          </a:bodyPr>
          <a:lstStyle/>
          <a:p>
            <a:pPr>
              <a:buNone/>
            </a:pPr>
            <a:r>
              <a:rPr lang="en-US" sz="1000" b="1" dirty="0" smtClean="0">
                <a:latin typeface="Courier New" pitchFamily="49" charset="0"/>
                <a:cs typeface="Courier New" pitchFamily="49" charset="0"/>
              </a:rPr>
              <a:t>JUDGE THAYER: Under the law of Massachusetts the jury says whether a defendant is guilty or innocent.  The Court has absolutely nothing to do with that question.  The law of Massachusetts provides that a judge cannot deal in any way with the facts.  As far as he can go under our law is to state the evidence. During the trial many exceptions were taken.  Those exceptions were taken to the Supreme Judicial Court.  That Court, after examining the entire record, after examining all the exceptions,--that Court in its final words said, "The verdicts of the jury should stand; exceptions overruled." That being true, there is only one thing that this--Court can do.  It is not a matter of discretion.  It is a matter of statutory requirement, and that being true there is only one duty that now devolves upon this Court, and that is to pronounce the sentence.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First the Court pronounces sentence upon Nicola Sacco: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It is considered and ordered by the Court that you, Nicola Sacco, suffer the punishment of death by the passage of a current of electricity through your body within the week beginning on Sunday, the tenth day of July, in the Year of our Lord One Thousand Nine Hundred and Twenty-seven.  This is the sentence of the law.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Then upon Vanzetti: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It is considered and ordered by the Court that you, Bartolomeo Vanzetti . . . </a:t>
            </a:r>
            <a:endParaRPr lang="en-US" sz="1000" dirty="0" smtClean="0">
              <a:latin typeface="Courier New" pitchFamily="49" charset="0"/>
              <a:cs typeface="Courier New" pitchFamily="49" charset="0"/>
            </a:endParaRP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VANZETTI: Wait a minute, please, your Honor.  May I speak for a minute with my lawyer, Mr. Thompson?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THOMPSON: I do not know what he has to say.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JUDGE THAYER:  I think I should pronounce the sentence....... Bartolomeo Vanzetti, suffer the punishment of death.....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SACCO: You know I am innocent.  Those are the same words I pronounced seven years ago.  You condemn two innocent men. </a:t>
            </a:r>
            <a:br>
              <a:rPr lang="en-US" sz="1000" b="1" dirty="0" smtClean="0">
                <a:latin typeface="Courier New" pitchFamily="49" charset="0"/>
                <a:cs typeface="Courier New" pitchFamily="49" charset="0"/>
              </a:rPr>
            </a:b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JUDGE THAYER: … by the passage of a current of electricity through your body within the week beginning on Sunday, the tenth day of July, in the year of our Lord, One Thousand Nine Hundred and Twenty-seven.  This is the sentence of the law. </a:t>
            </a:r>
            <a:endParaRPr lang="en-US" sz="1000" dirty="0" smtClean="0">
              <a:latin typeface="Courier New" pitchFamily="49" charset="0"/>
              <a:cs typeface="Courier New" pitchFamily="49" charset="0"/>
            </a:endParaRPr>
          </a:p>
          <a:p>
            <a:pPr>
              <a:buNone/>
            </a:pPr>
            <a:endParaRPr lang="en-US"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The Palmer Raids</a:t>
            </a:r>
            <a:endParaRPr lang="en-US" dirty="0"/>
          </a:p>
        </p:txBody>
      </p:sp>
      <p:pic>
        <p:nvPicPr>
          <p:cNvPr id="7" name="Content Placeholder 6" descr="Palmer Raids.jpg"/>
          <p:cNvPicPr>
            <a:picLocks noGrp="1" noChangeAspect="1"/>
          </p:cNvPicPr>
          <p:nvPr>
            <p:ph idx="1"/>
          </p:nvPr>
        </p:nvPicPr>
        <p:blipFill>
          <a:blip r:embed="rId2" cstate="print"/>
          <a:stretch>
            <a:fillRect/>
          </a:stretch>
        </p:blipFill>
        <p:spPr>
          <a:xfrm>
            <a:off x="1493717" y="1774825"/>
            <a:ext cx="6156566" cy="46259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3600" b="1" dirty="0" smtClean="0"/>
              <a:t>The Palmer Raids</a:t>
            </a:r>
            <a:endParaRPr lang="en-US" sz="3600" b="1" dirty="0"/>
          </a:p>
        </p:txBody>
      </p:sp>
      <p:pic>
        <p:nvPicPr>
          <p:cNvPr id="7" name="Picture Placeholder 6" descr="Palmer Raids Cartoon.jpg"/>
          <p:cNvPicPr>
            <a:picLocks noGrp="1" noChangeAspect="1"/>
          </p:cNvPicPr>
          <p:nvPr>
            <p:ph idx="1"/>
          </p:nvPr>
        </p:nvPicPr>
        <p:blipFill>
          <a:blip r:embed="rId2" cstate="print"/>
          <a:stretch>
            <a:fillRect/>
          </a:stretch>
        </p:blipFill>
        <p:spPr>
          <a:xfrm>
            <a:off x="3581400" y="1600200"/>
            <a:ext cx="4401433" cy="5010048"/>
          </a:xfrm>
        </p:spPr>
      </p:pic>
      <p:sp>
        <p:nvSpPr>
          <p:cNvPr id="8" name="Text Placeholder 7"/>
          <p:cNvSpPr>
            <a:spLocks noGrp="1"/>
          </p:cNvSpPr>
          <p:nvPr>
            <p:ph type="body" sz="half" idx="2"/>
          </p:nvPr>
        </p:nvSpPr>
        <p:spPr/>
        <p:txBody>
          <a:bodyPr/>
          <a:lstStyle/>
          <a:p>
            <a:r>
              <a:rPr lang="en-US" dirty="0" smtClean="0"/>
              <a:t>During the Palmer Raids, US Attorney General A. Mitchell Palmer raided the offices and homes of anyone he considered a radical – Communists, Anarchists, Socialists, and extremist labor union leaders.  There had been a series of bombing attributed to radical groups during the late 1910s and early 1920s.  The so-called “Palmer Raids” – which were warrantless and often resulted in the deportation of foreign suspects – were undoubtedly unconstitutional, as they violated fourth amendment prohibitions of unlawful search and seizure.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Lindbergh</a:t>
            </a:r>
            <a:endParaRPr lang="en-US" dirty="0"/>
          </a:p>
        </p:txBody>
      </p:sp>
      <p:pic>
        <p:nvPicPr>
          <p:cNvPr id="6" name="Content Placeholder 5" descr="Lindbergh.jpg"/>
          <p:cNvPicPr>
            <a:picLocks noGrp="1" noChangeAspect="1"/>
          </p:cNvPicPr>
          <p:nvPr>
            <p:ph sz="half" idx="1"/>
          </p:nvPr>
        </p:nvPicPr>
        <p:blipFill>
          <a:blip r:embed="rId2" cstate="print"/>
          <a:stretch>
            <a:fillRect/>
          </a:stretch>
        </p:blipFill>
        <p:spPr>
          <a:xfrm>
            <a:off x="228600" y="2157571"/>
            <a:ext cx="3048000" cy="3855720"/>
          </a:xfrm>
        </p:spPr>
      </p:pic>
      <p:pic>
        <p:nvPicPr>
          <p:cNvPr id="7" name="Content Placeholder 6" descr="Lindy03.jpg"/>
          <p:cNvPicPr>
            <a:picLocks noGrp="1" noChangeAspect="1"/>
          </p:cNvPicPr>
          <p:nvPr>
            <p:ph sz="half" idx="2"/>
          </p:nvPr>
        </p:nvPicPr>
        <p:blipFill>
          <a:blip r:embed="rId3" cstate="print"/>
          <a:stretch>
            <a:fillRect/>
          </a:stretch>
        </p:blipFill>
        <p:spPr>
          <a:xfrm>
            <a:off x="3778357" y="2133600"/>
            <a:ext cx="4940085" cy="38862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“Lucky Lindy” – Charles Lindbergh</a:t>
            </a:r>
            <a:endParaRPr lang="en-US" dirty="0"/>
          </a:p>
        </p:txBody>
      </p:sp>
      <p:pic>
        <p:nvPicPr>
          <p:cNvPr id="9" name="Content Placeholder 8" descr="Lindbergh Flight.gif"/>
          <p:cNvPicPr>
            <a:picLocks noGrp="1" noChangeAspect="1"/>
          </p:cNvPicPr>
          <p:nvPr>
            <p:ph idx="1"/>
          </p:nvPr>
        </p:nvPicPr>
        <p:blipFill>
          <a:blip r:embed="rId2" cstate="print"/>
          <a:stretch>
            <a:fillRect/>
          </a:stretch>
        </p:blipFill>
        <p:spPr>
          <a:xfrm>
            <a:off x="125081" y="2133600"/>
            <a:ext cx="9016661" cy="39624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Henry Ford, and his Model - T</a:t>
            </a:r>
            <a:endParaRPr lang="en-US" dirty="0"/>
          </a:p>
        </p:txBody>
      </p:sp>
      <p:pic>
        <p:nvPicPr>
          <p:cNvPr id="4" name="Content Placeholder 3" descr="Henry Ford and the Model T.jpg"/>
          <p:cNvPicPr>
            <a:picLocks noGrp="1" noChangeAspect="1"/>
          </p:cNvPicPr>
          <p:nvPr>
            <p:ph idx="1"/>
          </p:nvPr>
        </p:nvPicPr>
        <p:blipFill>
          <a:blip r:embed="rId2" cstate="print"/>
          <a:stretch>
            <a:fillRect/>
          </a:stretch>
        </p:blipFill>
        <p:spPr>
          <a:xfrm>
            <a:off x="1733978" y="1774825"/>
            <a:ext cx="5676043" cy="46259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Prohibition</a:t>
            </a:r>
            <a:endParaRPr lang="en-US" dirty="0"/>
          </a:p>
        </p:txBody>
      </p:sp>
      <p:pic>
        <p:nvPicPr>
          <p:cNvPr id="6" name="Content Placeholder 5" descr="Prohibition.jpg"/>
          <p:cNvPicPr>
            <a:picLocks noGrp="1" noChangeAspect="1"/>
          </p:cNvPicPr>
          <p:nvPr>
            <p:ph idx="1"/>
          </p:nvPr>
        </p:nvPicPr>
        <p:blipFill>
          <a:blip r:embed="rId2" cstate="print"/>
          <a:stretch>
            <a:fillRect/>
          </a:stretch>
        </p:blipFill>
        <p:spPr>
          <a:xfrm>
            <a:off x="2180543" y="1774825"/>
            <a:ext cx="4782914" cy="4625975"/>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Prohibition, 1918 – 1933</a:t>
            </a:r>
            <a:endParaRPr lang="en-US" dirty="0"/>
          </a:p>
        </p:txBody>
      </p:sp>
      <p:pic>
        <p:nvPicPr>
          <p:cNvPr id="7" name="Content Placeholder 6" descr="Al Capone.jpg"/>
          <p:cNvPicPr>
            <a:picLocks noGrp="1" noChangeAspect="1"/>
          </p:cNvPicPr>
          <p:nvPr>
            <p:ph sz="half" idx="1"/>
          </p:nvPr>
        </p:nvPicPr>
        <p:blipFill>
          <a:blip r:embed="rId2" cstate="print"/>
          <a:stretch>
            <a:fillRect/>
          </a:stretch>
        </p:blipFill>
        <p:spPr>
          <a:xfrm>
            <a:off x="228600" y="1752600"/>
            <a:ext cx="3446771" cy="4624387"/>
          </a:xfrm>
        </p:spPr>
      </p:pic>
      <p:pic>
        <p:nvPicPr>
          <p:cNvPr id="8" name="Content Placeholder 7" descr="Prohibition Ends.jpg"/>
          <p:cNvPicPr>
            <a:picLocks noGrp="1" noChangeAspect="1"/>
          </p:cNvPicPr>
          <p:nvPr>
            <p:ph sz="half" idx="2"/>
          </p:nvPr>
        </p:nvPicPr>
        <p:blipFill>
          <a:blip r:embed="rId3" cstate="print"/>
          <a:stretch>
            <a:fillRect/>
          </a:stretch>
        </p:blipFill>
        <p:spPr>
          <a:xfrm>
            <a:off x="3886200" y="2383631"/>
            <a:ext cx="5105400" cy="34036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Failure of Prohibition </a:t>
            </a:r>
            <a:endParaRPr lang="en-US" dirty="0"/>
          </a:p>
        </p:txBody>
      </p:sp>
      <p:pic>
        <p:nvPicPr>
          <p:cNvPr id="6" name="Content Placeholder 5" descr="Prohibition Failed.jpg"/>
          <p:cNvPicPr>
            <a:picLocks noGrp="1" noChangeAspect="1"/>
          </p:cNvPicPr>
          <p:nvPr>
            <p:ph idx="1"/>
          </p:nvPr>
        </p:nvPicPr>
        <p:blipFill>
          <a:blip r:embed="rId2" cstate="print"/>
          <a:stretch>
            <a:fillRect/>
          </a:stretch>
        </p:blipFill>
        <p:spPr>
          <a:xfrm>
            <a:off x="457200" y="1676400"/>
            <a:ext cx="8229600" cy="3977925"/>
          </a:xfrm>
        </p:spPr>
      </p:pic>
      <p:sp>
        <p:nvSpPr>
          <p:cNvPr id="3" name="Rectangle 2"/>
          <p:cNvSpPr/>
          <p:nvPr/>
        </p:nvSpPr>
        <p:spPr>
          <a:xfrm>
            <a:off x="914400" y="5691716"/>
            <a:ext cx="7010400" cy="461665"/>
          </a:xfrm>
          <a:prstGeom prst="rect">
            <a:avLst/>
          </a:prstGeom>
        </p:spPr>
        <p:txBody>
          <a:bodyPr wrap="square">
            <a:spAutoFit/>
          </a:bodyPr>
          <a:lstStyle/>
          <a:p>
            <a:r>
              <a:rPr lang="en-US" sz="2400" b="1" dirty="0">
                <a:hlinkClick r:id="rId3"/>
              </a:rPr>
              <a:t>https://</a:t>
            </a:r>
            <a:r>
              <a:rPr lang="en-US" sz="2400" b="1" dirty="0" smtClean="0">
                <a:hlinkClick r:id="rId3"/>
              </a:rPr>
              <a:t>www.youtube.com/watch?v=jd-40VnMG94</a:t>
            </a:r>
            <a:r>
              <a:rPr lang="en-US" sz="2400" b="1" dirty="0" smtClean="0"/>
              <a:t> </a:t>
            </a:r>
            <a:endParaRPr lang="en-US" sz="24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KDKA – Pittsburgh, PA</a:t>
            </a:r>
            <a:endParaRPr lang="en-US" dirty="0"/>
          </a:p>
        </p:txBody>
      </p:sp>
      <p:sp>
        <p:nvSpPr>
          <p:cNvPr id="7" name="Text Placeholder 6"/>
          <p:cNvSpPr>
            <a:spLocks noGrp="1"/>
          </p:cNvSpPr>
          <p:nvPr>
            <p:ph type="body" idx="1"/>
          </p:nvPr>
        </p:nvSpPr>
        <p:spPr/>
        <p:txBody>
          <a:bodyPr/>
          <a:lstStyle/>
          <a:p>
            <a:pPr algn="ctr"/>
            <a:r>
              <a:rPr lang="en-US" dirty="0" err="1" smtClean="0"/>
              <a:t>Guglielmo</a:t>
            </a:r>
            <a:r>
              <a:rPr lang="en-US" dirty="0" smtClean="0"/>
              <a:t> Marconi</a:t>
            </a:r>
            <a:endParaRPr lang="en-US" dirty="0"/>
          </a:p>
        </p:txBody>
      </p:sp>
      <p:pic>
        <p:nvPicPr>
          <p:cNvPr id="6" name="Content Placeholder 5" descr="Marconi and the Radio.jpg"/>
          <p:cNvPicPr>
            <a:picLocks noGrp="1" noChangeAspect="1"/>
          </p:cNvPicPr>
          <p:nvPr>
            <p:ph sz="half" idx="2"/>
          </p:nvPr>
        </p:nvPicPr>
        <p:blipFill>
          <a:blip r:embed="rId2" cstate="print"/>
          <a:stretch>
            <a:fillRect/>
          </a:stretch>
        </p:blipFill>
        <p:spPr>
          <a:xfrm>
            <a:off x="457200" y="2899985"/>
            <a:ext cx="4040188" cy="3050342"/>
          </a:xfrm>
        </p:spPr>
      </p:pic>
      <p:sp>
        <p:nvSpPr>
          <p:cNvPr id="8" name="Text Placeholder 7"/>
          <p:cNvSpPr>
            <a:spLocks noGrp="1"/>
          </p:cNvSpPr>
          <p:nvPr>
            <p:ph type="body" sz="quarter" idx="3"/>
          </p:nvPr>
        </p:nvSpPr>
        <p:spPr/>
        <p:txBody>
          <a:bodyPr/>
          <a:lstStyle/>
          <a:p>
            <a:pPr algn="ctr"/>
            <a:r>
              <a:rPr lang="en-US" dirty="0" smtClean="0"/>
              <a:t>Radio Stations: </a:t>
            </a:r>
            <a:r>
              <a:rPr lang="en-US" dirty="0" err="1" smtClean="0"/>
              <a:t>Kdka</a:t>
            </a:r>
            <a:endParaRPr lang="en-US" dirty="0"/>
          </a:p>
        </p:txBody>
      </p:sp>
      <p:pic>
        <p:nvPicPr>
          <p:cNvPr id="10" name="Content Placeholder 9" descr="KDKA.jpg"/>
          <p:cNvPicPr>
            <a:picLocks noGrp="1" noChangeAspect="1"/>
          </p:cNvPicPr>
          <p:nvPr>
            <p:ph sz="quarter" idx="4"/>
          </p:nvPr>
        </p:nvPicPr>
        <p:blipFill>
          <a:blip r:embed="rId3" cstate="print"/>
          <a:stretch>
            <a:fillRect/>
          </a:stretch>
        </p:blipFill>
        <p:spPr>
          <a:xfrm>
            <a:off x="4645025" y="2971800"/>
            <a:ext cx="4041775" cy="28956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KDKA – Pittsburgh, PA</a:t>
            </a:r>
            <a:endParaRPr lang="en-US" dirty="0"/>
          </a:p>
        </p:txBody>
      </p:sp>
      <p:pic>
        <p:nvPicPr>
          <p:cNvPr id="10" name="Content Placeholder 9" descr="KDKA Harold Arlen"/>
          <p:cNvPicPr>
            <a:picLocks noGrp="1" noChangeAspect="1"/>
          </p:cNvPicPr>
          <p:nvPr>
            <p:ph sz="half" idx="1"/>
          </p:nvPr>
        </p:nvPicPr>
        <p:blipFill>
          <a:blip r:embed="rId2" cstate="print"/>
          <a:stretch>
            <a:fillRect/>
          </a:stretch>
        </p:blipFill>
        <p:spPr>
          <a:xfrm>
            <a:off x="605171" y="1773238"/>
            <a:ext cx="3742658" cy="4624387"/>
          </a:xfrm>
        </p:spPr>
      </p:pic>
      <p:sp>
        <p:nvSpPr>
          <p:cNvPr id="9" name="Content Placeholder 8"/>
          <p:cNvSpPr>
            <a:spLocks noGrp="1"/>
          </p:cNvSpPr>
          <p:nvPr>
            <p:ph sz="half" idx="2"/>
          </p:nvPr>
        </p:nvSpPr>
        <p:spPr/>
        <p:txBody>
          <a:bodyPr>
            <a:normAutofit fontScale="55000" lnSpcReduction="20000"/>
          </a:bodyPr>
          <a:lstStyle/>
          <a:p>
            <a:pPr>
              <a:buNone/>
            </a:pPr>
            <a:r>
              <a:rPr lang="en-US" dirty="0" smtClean="0"/>
              <a:t>	</a:t>
            </a:r>
            <a:r>
              <a:rPr lang="en-US" sz="3100" dirty="0" smtClean="0"/>
              <a:t>At 6:00pm, on Tuesday, November 2, 1920, a few men in a shack changed the course of history.  Four pioneers, announcer Leo Rosenberg, engineer William Thomas, telephone line operator John Frazier and standby R.S. McClelland, made their way to a makeshift studio - - actually a shack atop the Westinghouse "K" Building in East Pittsburgh - - flipped a switch and began reporting election returns in the Harding vs. Cox Presidential race.  In the 1920's, you did the “Fox Trot” and “Charleston” with the KDKA Little Symphony Orchestra and in the summer of 1921 you heard the first broadcast of a major league baseball game. KDKA also hosted political comedian Will Rogers, in his very first radio appearance in 1922.</a:t>
            </a:r>
          </a:p>
          <a:p>
            <a:pPr>
              <a:buNone/>
            </a:pPr>
            <a:endParaRPr lang="en-US" sz="31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Tulsa Race Riot of 1921</a:t>
            </a:r>
            <a:endParaRPr lang="en-US" dirty="0"/>
          </a:p>
        </p:txBody>
      </p:sp>
      <p:pic>
        <p:nvPicPr>
          <p:cNvPr id="8" name="Content Placeholder 7" descr="Tulsa Riot of 1921.jpg"/>
          <p:cNvPicPr>
            <a:picLocks noGrp="1" noChangeAspect="1"/>
          </p:cNvPicPr>
          <p:nvPr>
            <p:ph idx="1"/>
          </p:nvPr>
        </p:nvPicPr>
        <p:blipFill>
          <a:blip r:embed="rId2" cstate="print"/>
          <a:stretch>
            <a:fillRect/>
          </a:stretch>
        </p:blipFill>
        <p:spPr>
          <a:xfrm>
            <a:off x="533400" y="1600200"/>
            <a:ext cx="8028270" cy="5073866"/>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The Tulsa Race Riot of 1921</a:t>
            </a:r>
            <a:endParaRPr lang="en-US" sz="2800" b="1" dirty="0"/>
          </a:p>
        </p:txBody>
      </p:sp>
      <p:pic>
        <p:nvPicPr>
          <p:cNvPr id="8" name="Content Placeholder 7" descr="Tulsa Riot of 1921 Dead.jpg"/>
          <p:cNvPicPr>
            <a:picLocks noGrp="1" noChangeAspect="1"/>
          </p:cNvPicPr>
          <p:nvPr>
            <p:ph idx="1"/>
          </p:nvPr>
        </p:nvPicPr>
        <p:blipFill>
          <a:blip r:embed="rId2" cstate="print"/>
          <a:stretch>
            <a:fillRect/>
          </a:stretch>
        </p:blipFill>
        <p:spPr>
          <a:xfrm>
            <a:off x="2774918" y="2057400"/>
            <a:ext cx="6213624" cy="3810000"/>
          </a:xfrm>
        </p:spPr>
      </p:pic>
      <p:sp>
        <p:nvSpPr>
          <p:cNvPr id="7" name="Text Placeholder 6"/>
          <p:cNvSpPr>
            <a:spLocks noGrp="1"/>
          </p:cNvSpPr>
          <p:nvPr>
            <p:ph type="body" sz="half" idx="2"/>
          </p:nvPr>
        </p:nvSpPr>
        <p:spPr/>
        <p:txBody>
          <a:bodyPr>
            <a:normAutofit lnSpcReduction="10000"/>
          </a:bodyPr>
          <a:lstStyle/>
          <a:p>
            <a:r>
              <a:rPr lang="en-US" dirty="0" smtClean="0"/>
              <a:t>The Tulsa Race Riot of 1921 was one of the bloodiest civil conflicts in American History.   When a young African-American shoeshine boy was falsely accused of rape and threatened with lynching, members of the black community in Tulsa, OK fought back.  Led by a core of men who had served America during World War I in France, black Tulsans intervened to protect the innocent boy.  A standoff ensued, and when shots were fired, a tumultuous three day  riot began.  The “Greenwood” section of Tulsa, called “Little Africa” by local whites, was burned to the ground.  Hundreds of African-Americans are known to have died; thousands fled the city forever.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Ford and the Model-T</a:t>
            </a:r>
            <a:endParaRPr lang="en-US" dirty="0"/>
          </a:p>
        </p:txBody>
      </p:sp>
      <p:pic>
        <p:nvPicPr>
          <p:cNvPr id="6" name="Content Placeholder 5" descr="Ford Ad, 1923.jpg"/>
          <p:cNvPicPr>
            <a:picLocks noGrp="1" noChangeAspect="1"/>
          </p:cNvPicPr>
          <p:nvPr>
            <p:ph sz="half" idx="1"/>
          </p:nvPr>
        </p:nvPicPr>
        <p:blipFill>
          <a:blip r:embed="rId2" cstate="print"/>
          <a:stretch>
            <a:fillRect/>
          </a:stretch>
        </p:blipFill>
        <p:spPr>
          <a:xfrm>
            <a:off x="533400" y="1794668"/>
            <a:ext cx="4979602" cy="4606132"/>
          </a:xfrm>
        </p:spPr>
      </p:pic>
      <p:sp>
        <p:nvSpPr>
          <p:cNvPr id="5" name="Content Placeholder 4"/>
          <p:cNvSpPr>
            <a:spLocks noGrp="1"/>
          </p:cNvSpPr>
          <p:nvPr>
            <p:ph sz="half" idx="2"/>
          </p:nvPr>
        </p:nvSpPr>
        <p:spPr>
          <a:xfrm>
            <a:off x="5791200" y="1600200"/>
            <a:ext cx="2895600" cy="5029200"/>
          </a:xfrm>
        </p:spPr>
        <p:txBody>
          <a:bodyPr>
            <a:normAutofit fontScale="70000" lnSpcReduction="20000"/>
          </a:bodyPr>
          <a:lstStyle/>
          <a:p>
            <a:r>
              <a:rPr lang="en-US" sz="2500" b="1" dirty="0" smtClean="0">
                <a:latin typeface="Calibri" pitchFamily="34" charset="0"/>
                <a:cs typeface="Calibri" pitchFamily="34" charset="0"/>
              </a:rPr>
              <a:t>GLASS, RUBBER, PARTS STORES, STEEL, ROAD CONSTRUCTION, SERVICE STATIONS, OIL, GASOLINE REFINERIES, THE GROWTH OF SUBURBS AND AN OVERALL RECONSTRUCTION OF THE AMERICAN ECONOMY.</a:t>
            </a:r>
          </a:p>
          <a:p>
            <a:r>
              <a:rPr lang="en-US" sz="2500" b="1" dirty="0" smtClean="0">
                <a:latin typeface="Calibri" pitchFamily="34" charset="0"/>
                <a:cs typeface="Calibri" pitchFamily="34" charset="0"/>
              </a:rPr>
              <a:t>HENRY FORD, AN ADVOCATE OF THE ASSEMBLY LINE PRODUCTION WHICH STREAMLINED THE MANUFACTURING PROCESS, CLAIMED THE MODEL-T CAME IN “ANY COLOR YOU WANT, AS LONG AS IT’S BLACK.”</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Scopes Monkey Trial of 1925</a:t>
            </a:r>
            <a:endParaRPr lang="en-US" dirty="0"/>
          </a:p>
        </p:txBody>
      </p:sp>
      <p:pic>
        <p:nvPicPr>
          <p:cNvPr id="6" name="Content Placeholder 5" descr="Thou Shalt Not Think.jpg"/>
          <p:cNvPicPr>
            <a:picLocks noGrp="1" noChangeAspect="1"/>
          </p:cNvPicPr>
          <p:nvPr>
            <p:ph sz="half" idx="1"/>
          </p:nvPr>
        </p:nvPicPr>
        <p:blipFill>
          <a:blip r:embed="rId2" cstate="print"/>
          <a:stretch>
            <a:fillRect/>
          </a:stretch>
        </p:blipFill>
        <p:spPr>
          <a:xfrm>
            <a:off x="609600" y="2209800"/>
            <a:ext cx="3073208" cy="4243953"/>
          </a:xfrm>
        </p:spPr>
      </p:pic>
      <p:pic>
        <p:nvPicPr>
          <p:cNvPr id="7" name="Content Placeholder 6" descr="Anti-Evolution.jpg"/>
          <p:cNvPicPr>
            <a:picLocks noGrp="1" noChangeAspect="1"/>
          </p:cNvPicPr>
          <p:nvPr>
            <p:ph sz="half" idx="2"/>
          </p:nvPr>
        </p:nvPicPr>
        <p:blipFill>
          <a:blip r:embed="rId3" cstate="print"/>
          <a:stretch>
            <a:fillRect/>
          </a:stretch>
        </p:blipFill>
        <p:spPr>
          <a:xfrm>
            <a:off x="4267200" y="2362200"/>
            <a:ext cx="4286250" cy="28575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Scopes Monkey Trial of 1925</a:t>
            </a:r>
            <a:endParaRPr lang="en-US" dirty="0"/>
          </a:p>
        </p:txBody>
      </p:sp>
      <p:pic>
        <p:nvPicPr>
          <p:cNvPr id="5" name="Content Placeholder 4" descr="Evolution.jpg"/>
          <p:cNvPicPr>
            <a:picLocks noGrp="1" noChangeAspect="1"/>
          </p:cNvPicPr>
          <p:nvPr>
            <p:ph sz="half" idx="1"/>
          </p:nvPr>
        </p:nvPicPr>
        <p:blipFill>
          <a:blip r:embed="rId2" cstate="print"/>
          <a:stretch>
            <a:fillRect/>
          </a:stretch>
        </p:blipFill>
        <p:spPr>
          <a:xfrm>
            <a:off x="533400" y="1905000"/>
            <a:ext cx="4038600" cy="3879732"/>
          </a:xfrm>
        </p:spPr>
      </p:pic>
      <p:sp>
        <p:nvSpPr>
          <p:cNvPr id="4" name="Content Placeholder 3"/>
          <p:cNvSpPr>
            <a:spLocks noGrp="1"/>
          </p:cNvSpPr>
          <p:nvPr>
            <p:ph sz="half" idx="2"/>
          </p:nvPr>
        </p:nvSpPr>
        <p:spPr/>
        <p:txBody>
          <a:bodyPr>
            <a:normAutofit fontScale="40000" lnSpcReduction="20000"/>
          </a:bodyPr>
          <a:lstStyle/>
          <a:p>
            <a:pPr algn="ctr">
              <a:buNone/>
            </a:pPr>
            <a:r>
              <a:rPr lang="en-US" sz="3800" b="1" dirty="0" smtClean="0">
                <a:latin typeface="Andalus" pitchFamily="18" charset="-78"/>
                <a:cs typeface="Andalus" pitchFamily="18" charset="-78"/>
              </a:rPr>
              <a:t>CHARLES DARWIN’S THEORY OF EVOLUTION  </a:t>
            </a:r>
            <a:endParaRPr lang="en-US" sz="3800" dirty="0" smtClean="0">
              <a:latin typeface="Andalus" pitchFamily="18" charset="-78"/>
              <a:cs typeface="Andalus" pitchFamily="18" charset="-78"/>
            </a:endParaRPr>
          </a:p>
          <a:p>
            <a:pPr algn="ctr">
              <a:buNone/>
            </a:pPr>
            <a:r>
              <a:rPr lang="en-US" sz="3800" b="1" dirty="0" smtClean="0">
                <a:latin typeface="Andalus" pitchFamily="18" charset="-78"/>
                <a:cs typeface="Andalus" pitchFamily="18" charset="-78"/>
              </a:rPr>
              <a:t>VS. </a:t>
            </a:r>
            <a:endParaRPr lang="en-US" sz="3800" dirty="0" smtClean="0">
              <a:latin typeface="Andalus" pitchFamily="18" charset="-78"/>
              <a:cs typeface="Andalus" pitchFamily="18" charset="-78"/>
            </a:endParaRPr>
          </a:p>
          <a:p>
            <a:pPr algn="ctr">
              <a:buNone/>
            </a:pPr>
            <a:r>
              <a:rPr lang="en-US" sz="3800" b="1" dirty="0" smtClean="0">
                <a:latin typeface="Andalus" pitchFamily="18" charset="-78"/>
                <a:cs typeface="Andalus" pitchFamily="18" charset="-78"/>
              </a:rPr>
              <a:t>CREATIONISM</a:t>
            </a:r>
            <a:endParaRPr lang="en-US" sz="3800" dirty="0" smtClean="0">
              <a:latin typeface="Andalus" pitchFamily="18" charset="-78"/>
              <a:cs typeface="Andalus" pitchFamily="18" charset="-78"/>
            </a:endParaRPr>
          </a:p>
          <a:p>
            <a:pPr>
              <a:buNone/>
            </a:pPr>
            <a:r>
              <a:rPr lang="en-US" dirty="0" smtClean="0"/>
              <a:t> </a:t>
            </a:r>
            <a:endParaRPr lang="en-US" sz="3400" dirty="0" smtClean="0"/>
          </a:p>
          <a:p>
            <a:pPr>
              <a:buNone/>
            </a:pPr>
            <a:r>
              <a:rPr lang="en-US" sz="3400" b="1" dirty="0" smtClean="0"/>
              <a:t>	</a:t>
            </a:r>
            <a:r>
              <a:rPr lang="en-US" sz="4000" b="1" dirty="0" smtClean="0"/>
              <a:t>The Scopes "Monkey Trial" is the best-known example of the conflict over the teaching of evolution in the United States. Even though most scientists in the 1920s were sure that biology could not be taught without reference to evolution, Christian fundamentalists saw evolutionary theory as a rejection of religious belief. In 1925 Tennessee passed the Butler Act, which made the teaching of evolutionary theory illegal within the state. High school teacher John Thomas Scopes (1900-1970) was tried and convicted in Dayton, Tennessee, for teaching "the theory of the simian descent of man." The Butler Act was not repealed until 1967.</a:t>
            </a:r>
            <a:endParaRPr lang="en-US" sz="4000" dirty="0" smtClean="0"/>
          </a:p>
          <a:p>
            <a:pPr>
              <a:buNone/>
            </a:pPr>
            <a:r>
              <a:rPr lang="en-US" sz="4000" dirty="0" smtClean="0"/>
              <a:t> </a:t>
            </a:r>
          </a:p>
          <a:p>
            <a:endParaRPr 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Woman’s Suffrage, Election of 1920</a:t>
            </a:r>
            <a:endParaRPr lang="en-US" dirty="0"/>
          </a:p>
        </p:txBody>
      </p:sp>
      <p:pic>
        <p:nvPicPr>
          <p:cNvPr id="7" name="Content Placeholder 6" descr="Woman's Suffrage Map.png"/>
          <p:cNvPicPr>
            <a:picLocks noGrp="1" noChangeAspect="1"/>
          </p:cNvPicPr>
          <p:nvPr>
            <p:ph idx="1"/>
          </p:nvPr>
        </p:nvPicPr>
        <p:blipFill>
          <a:blip r:embed="rId2" cstate="print"/>
          <a:stretch>
            <a:fillRect/>
          </a:stretch>
        </p:blipFill>
        <p:spPr>
          <a:xfrm>
            <a:off x="838200" y="1540826"/>
            <a:ext cx="7620000" cy="5197929"/>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Woman’s Suffrage, Election of 1920</a:t>
            </a:r>
            <a:endParaRPr lang="en-US" dirty="0"/>
          </a:p>
        </p:txBody>
      </p:sp>
      <p:pic>
        <p:nvPicPr>
          <p:cNvPr id="7" name="Content Placeholder 6" descr="Women Vote, 1920.jpg"/>
          <p:cNvPicPr>
            <a:picLocks noGrp="1" noChangeAspect="1"/>
          </p:cNvPicPr>
          <p:nvPr>
            <p:ph sz="half" idx="1"/>
          </p:nvPr>
        </p:nvPicPr>
        <p:blipFill>
          <a:blip r:embed="rId2" cstate="print"/>
          <a:stretch>
            <a:fillRect/>
          </a:stretch>
        </p:blipFill>
        <p:spPr>
          <a:xfrm>
            <a:off x="750982" y="1773238"/>
            <a:ext cx="3451035" cy="4624387"/>
          </a:xfrm>
        </p:spPr>
      </p:pic>
      <p:sp>
        <p:nvSpPr>
          <p:cNvPr id="6" name="Content Placeholder 5"/>
          <p:cNvSpPr>
            <a:spLocks noGrp="1"/>
          </p:cNvSpPr>
          <p:nvPr>
            <p:ph sz="half" idx="2"/>
          </p:nvPr>
        </p:nvSpPr>
        <p:spPr>
          <a:xfrm>
            <a:off x="4419600" y="3429000"/>
            <a:ext cx="4267200" cy="2968752"/>
          </a:xfrm>
        </p:spPr>
        <p:txBody>
          <a:bodyPr>
            <a:normAutofit fontScale="92500" lnSpcReduction="20000"/>
          </a:bodyPr>
          <a:lstStyle/>
          <a:p>
            <a:pPr>
              <a:buNone/>
            </a:pPr>
            <a:r>
              <a:rPr lang="en-US" dirty="0" smtClean="0"/>
              <a:t>	Although many Americans  thought democracy would change forever with female voters, elections were rarely impacted – most women voted for the same candidates as their husbands!</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9" name="Picture 5" descr="http://www.kykinfolk.com/pulaski/news/10_1920/1920OCT15_Harding_Coolidge.jpg"/>
          <p:cNvPicPr>
            <a:picLocks noChangeAspect="1" noChangeArrowheads="1"/>
          </p:cNvPicPr>
          <p:nvPr/>
        </p:nvPicPr>
        <p:blipFill>
          <a:blip r:embed="rId3" cstate="print"/>
          <a:srcRect/>
          <a:stretch>
            <a:fillRect/>
          </a:stretch>
        </p:blipFill>
        <p:spPr bwMode="auto">
          <a:xfrm>
            <a:off x="4724400" y="1752600"/>
            <a:ext cx="3935308" cy="158115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Harlem Renaissance</a:t>
            </a:r>
            <a:endParaRPr lang="en-US" dirty="0"/>
          </a:p>
        </p:txBody>
      </p:sp>
      <p:pic>
        <p:nvPicPr>
          <p:cNvPr id="6" name="Content Placeholder 5" descr="Langston Hughes Illustration.jpg"/>
          <p:cNvPicPr>
            <a:picLocks noGrp="1" noChangeAspect="1"/>
          </p:cNvPicPr>
          <p:nvPr>
            <p:ph sz="half" idx="1"/>
          </p:nvPr>
        </p:nvPicPr>
        <p:blipFill>
          <a:blip r:embed="rId2" cstate="print"/>
          <a:stretch>
            <a:fillRect/>
          </a:stretch>
        </p:blipFill>
        <p:spPr>
          <a:xfrm>
            <a:off x="838200" y="1766041"/>
            <a:ext cx="3058463" cy="4329959"/>
          </a:xfrm>
        </p:spPr>
      </p:pic>
      <p:pic>
        <p:nvPicPr>
          <p:cNvPr id="7" name="Content Placeholder 6" descr="Zora Neale Hurston.jpg"/>
          <p:cNvPicPr>
            <a:picLocks noGrp="1" noChangeAspect="1"/>
          </p:cNvPicPr>
          <p:nvPr>
            <p:ph sz="half" idx="2"/>
          </p:nvPr>
        </p:nvPicPr>
        <p:blipFill>
          <a:blip r:embed="rId3" cstate="print"/>
          <a:stretch>
            <a:fillRect/>
          </a:stretch>
        </p:blipFill>
        <p:spPr>
          <a:xfrm>
            <a:off x="4876800" y="1814498"/>
            <a:ext cx="3352800" cy="4251961"/>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Harlem Renaissance – The Emergence of African-American Culture in New York During the 1920s</a:t>
            </a:r>
            <a:endParaRPr lang="en-US" sz="2800" dirty="0"/>
          </a:p>
        </p:txBody>
      </p:sp>
      <p:pic>
        <p:nvPicPr>
          <p:cNvPr id="5" name="Content Placeholder 4" descr="Their Eyes Were Watching God.bmp"/>
          <p:cNvPicPr>
            <a:picLocks noGrp="1" noChangeAspect="1"/>
          </p:cNvPicPr>
          <p:nvPr>
            <p:ph sz="half" idx="1"/>
          </p:nvPr>
        </p:nvPicPr>
        <p:blipFill>
          <a:blip r:embed="rId2" cstate="print"/>
          <a:stretch>
            <a:fillRect/>
          </a:stretch>
        </p:blipFill>
        <p:spPr>
          <a:xfrm>
            <a:off x="742355" y="1773238"/>
            <a:ext cx="3468290" cy="4624387"/>
          </a:xfrm>
        </p:spPr>
      </p:pic>
      <p:sp>
        <p:nvSpPr>
          <p:cNvPr id="4" name="Content Placeholder 3"/>
          <p:cNvSpPr>
            <a:spLocks noGrp="1"/>
          </p:cNvSpPr>
          <p:nvPr>
            <p:ph sz="half" idx="2"/>
          </p:nvPr>
        </p:nvSpPr>
        <p:spPr/>
        <p:txBody>
          <a:bodyPr>
            <a:normAutofit fontScale="47500" lnSpcReduction="20000"/>
          </a:bodyPr>
          <a:lstStyle/>
          <a:p>
            <a:pPr>
              <a:buNone/>
            </a:pPr>
            <a:r>
              <a:rPr lang="en-US" sz="3400" b="1" dirty="0" smtClean="0">
                <a:latin typeface="Courier New" pitchFamily="49" charset="0"/>
                <a:cs typeface="Courier New" pitchFamily="49" charset="0"/>
              </a:rPr>
              <a:t>“THE NEGRO SPEAKS OF RIVERS” </a:t>
            </a:r>
          </a:p>
          <a:p>
            <a:pPr>
              <a:buNone/>
            </a:pPr>
            <a:r>
              <a:rPr lang="en-US" sz="3400" b="1" dirty="0" smtClean="0">
                <a:latin typeface="Courier New" pitchFamily="49" charset="0"/>
                <a:cs typeface="Courier New" pitchFamily="49" charset="0"/>
              </a:rPr>
              <a:t>          by Langston Hughes</a:t>
            </a:r>
          </a:p>
          <a:p>
            <a:pPr>
              <a:buNone/>
            </a:pP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I've known rivers: </a:t>
            </a:r>
          </a:p>
          <a:p>
            <a:pPr>
              <a:buNone/>
            </a:pPr>
            <a:r>
              <a:rPr lang="en-US" dirty="0" smtClean="0">
                <a:latin typeface="Courier New" pitchFamily="49" charset="0"/>
                <a:cs typeface="Courier New" pitchFamily="49" charset="0"/>
              </a:rPr>
              <a:t>I've known rivers ancient as the world and older than the </a:t>
            </a:r>
          </a:p>
          <a:p>
            <a:pPr>
              <a:buNone/>
            </a:pPr>
            <a:r>
              <a:rPr lang="en-US" dirty="0" smtClean="0">
                <a:latin typeface="Courier New" pitchFamily="49" charset="0"/>
                <a:cs typeface="Courier New" pitchFamily="49" charset="0"/>
              </a:rPr>
              <a:t>flow of human blood in human veins. </a:t>
            </a:r>
          </a:p>
          <a:p>
            <a:pPr>
              <a:buNone/>
            </a:pPr>
            <a:r>
              <a:rPr lang="en-US" i="1" dirty="0" smtClean="0">
                <a:latin typeface="Courier New" pitchFamily="49" charset="0"/>
                <a:cs typeface="Courier New" pitchFamily="49" charset="0"/>
              </a:rPr>
              <a:t>My soul has grown deep like the rivers</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I bathed in the Euphrates when dawns were young. </a:t>
            </a:r>
          </a:p>
          <a:p>
            <a:pPr>
              <a:buNone/>
            </a:pPr>
            <a:r>
              <a:rPr lang="en-US" dirty="0" smtClean="0">
                <a:latin typeface="Courier New" pitchFamily="49" charset="0"/>
                <a:cs typeface="Courier New" pitchFamily="49" charset="0"/>
              </a:rPr>
              <a:t>I built my hut near the Congo and it lulled me to sleep. </a:t>
            </a:r>
          </a:p>
          <a:p>
            <a:pPr>
              <a:buNone/>
            </a:pPr>
            <a:r>
              <a:rPr lang="en-US" dirty="0" smtClean="0">
                <a:latin typeface="Courier New" pitchFamily="49" charset="0"/>
                <a:cs typeface="Courier New" pitchFamily="49" charset="0"/>
              </a:rPr>
              <a:t>I looked upon the Nile and raised the pyramids above it. </a:t>
            </a:r>
          </a:p>
          <a:p>
            <a:pPr>
              <a:buNone/>
            </a:pPr>
            <a:r>
              <a:rPr lang="en-US" dirty="0" smtClean="0">
                <a:latin typeface="Courier New" pitchFamily="49" charset="0"/>
                <a:cs typeface="Courier New" pitchFamily="49" charset="0"/>
              </a:rPr>
              <a:t>I heard the singing of the Mississippi when Abe Lincoln </a:t>
            </a:r>
          </a:p>
          <a:p>
            <a:pPr>
              <a:buNone/>
            </a:pPr>
            <a:r>
              <a:rPr lang="en-US" dirty="0" smtClean="0">
                <a:latin typeface="Courier New" pitchFamily="49" charset="0"/>
                <a:cs typeface="Courier New" pitchFamily="49" charset="0"/>
              </a:rPr>
              <a:t>went down to New Orleans, and I've seen its muddy </a:t>
            </a:r>
          </a:p>
          <a:p>
            <a:pPr>
              <a:buNone/>
            </a:pPr>
            <a:r>
              <a:rPr lang="en-US" dirty="0" smtClean="0">
                <a:latin typeface="Courier New" pitchFamily="49" charset="0"/>
                <a:cs typeface="Courier New" pitchFamily="49" charset="0"/>
              </a:rPr>
              <a:t>bosom turn all golden in the sunset. </a:t>
            </a:r>
          </a:p>
          <a:p>
            <a:pPr>
              <a:buNone/>
            </a:pPr>
            <a:r>
              <a:rPr lang="en-US" dirty="0" smtClean="0">
                <a:latin typeface="Courier New" pitchFamily="49" charset="0"/>
                <a:cs typeface="Courier New" pitchFamily="49" charset="0"/>
              </a:rPr>
              <a:t>I've known rivers: </a:t>
            </a:r>
          </a:p>
          <a:p>
            <a:pPr>
              <a:buNone/>
            </a:pPr>
            <a:r>
              <a:rPr lang="en-US" dirty="0" smtClean="0">
                <a:latin typeface="Courier New" pitchFamily="49" charset="0"/>
                <a:cs typeface="Courier New" pitchFamily="49" charset="0"/>
              </a:rPr>
              <a:t>Ancient, dusky rivers. </a:t>
            </a:r>
          </a:p>
          <a:p>
            <a:pPr>
              <a:buNone/>
            </a:pPr>
            <a:r>
              <a:rPr lang="en-US" i="1" dirty="0" smtClean="0">
                <a:latin typeface="Courier New" pitchFamily="49" charset="0"/>
                <a:cs typeface="Courier New" pitchFamily="49" charset="0"/>
              </a:rPr>
              <a:t>My soul has grown deep like the rivers</a:t>
            </a:r>
            <a:r>
              <a:rPr lang="en-US" dirty="0" smtClean="0">
                <a:latin typeface="Courier New" pitchFamily="49" charset="0"/>
                <a:cs typeface="Courier New" pitchFamily="49" charset="0"/>
              </a:rPr>
              <a:t>. </a:t>
            </a:r>
          </a:p>
          <a:p>
            <a:pPr>
              <a:buNone/>
            </a:pP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541</TotalTime>
  <Words>490</Words>
  <Application>Microsoft Office PowerPoint</Application>
  <PresentationFormat>On-screen Show (4:3)</PresentationFormat>
  <Paragraphs>69</Paragraphs>
  <Slides>26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Andalus</vt:lpstr>
      <vt:lpstr>Arial</vt:lpstr>
      <vt:lpstr>Calibri</vt:lpstr>
      <vt:lpstr>Corbel</vt:lpstr>
      <vt:lpstr>Courier New</vt:lpstr>
      <vt:lpstr>Wingdings</vt:lpstr>
      <vt:lpstr>Wingdings 2</vt:lpstr>
      <vt:lpstr>Wingdings 3</vt:lpstr>
      <vt:lpstr>Module</vt:lpstr>
      <vt:lpstr>People, Events, Innovations, and Movements of the 1920s</vt:lpstr>
      <vt:lpstr>Henry Ford, and his Model - T</vt:lpstr>
      <vt:lpstr>Henry Ford and the Model-T</vt:lpstr>
      <vt:lpstr>The Scopes Monkey Trial of 1925</vt:lpstr>
      <vt:lpstr>The Scopes Monkey Trial of 1925</vt:lpstr>
      <vt:lpstr>Woman’s Suffrage, Election of 1920</vt:lpstr>
      <vt:lpstr>Woman’s Suffrage, Election of 1920</vt:lpstr>
      <vt:lpstr>The Harlem Renaissance</vt:lpstr>
      <vt:lpstr>The Harlem Renaissance – The Emergence of African-American Culture in New York During the 1920s</vt:lpstr>
      <vt:lpstr>The Lost Generation – American Expatriate Authors of the 1920s</vt:lpstr>
      <vt:lpstr>The Lost Generation of American Expatriate Authors</vt:lpstr>
      <vt:lpstr>President Warren G. Harding Passes </vt:lpstr>
      <vt:lpstr>The Passing of Warren G. Harding</vt:lpstr>
      <vt:lpstr>The Sacco and Vanzetti Trial</vt:lpstr>
      <vt:lpstr>The Sacco and Vanzetti Trial</vt:lpstr>
      <vt:lpstr>The Palmer Raids</vt:lpstr>
      <vt:lpstr>The Palmer Raids</vt:lpstr>
      <vt:lpstr>Charles Lindbergh</vt:lpstr>
      <vt:lpstr>“Lucky Lindy” – Charles Lindbergh</vt:lpstr>
      <vt:lpstr>Prohibition</vt:lpstr>
      <vt:lpstr>Prohibition, 1918 – 1933</vt:lpstr>
      <vt:lpstr>The Failure of Prohibition </vt:lpstr>
      <vt:lpstr>KDKA – Pittsburgh, PA</vt:lpstr>
      <vt:lpstr>KDKA – Pittsburgh, PA</vt:lpstr>
      <vt:lpstr>The Tulsa Race Riot of 1921</vt:lpstr>
      <vt:lpstr>The Tulsa Race Riot of 1921</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Events, Innovations, and Movements of the 1920s</dc:title>
  <dc:creator>Adam Patrick Henry</dc:creator>
  <cp:lastModifiedBy>Adam Henry</cp:lastModifiedBy>
  <cp:revision>43</cp:revision>
  <dcterms:created xsi:type="dcterms:W3CDTF">2011-01-14T14:34:11Z</dcterms:created>
  <dcterms:modified xsi:type="dcterms:W3CDTF">2015-10-06T15:16:38Z</dcterms:modified>
</cp:coreProperties>
</file>